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8"/>
  </p:notesMasterIdLst>
  <p:handoutMasterIdLst>
    <p:handoutMasterId r:id="rId19"/>
  </p:handoutMasterIdLst>
  <p:sldIdLst>
    <p:sldId id="256" r:id="rId5"/>
    <p:sldId id="257" r:id="rId6"/>
    <p:sldId id="258" r:id="rId7"/>
    <p:sldId id="260" r:id="rId8"/>
    <p:sldId id="274" r:id="rId9"/>
    <p:sldId id="261" r:id="rId10"/>
    <p:sldId id="264" r:id="rId11"/>
    <p:sldId id="265" r:id="rId12"/>
    <p:sldId id="272" r:id="rId13"/>
    <p:sldId id="276" r:id="rId14"/>
    <p:sldId id="267" r:id="rId15"/>
    <p:sldId id="268" r:id="rId16"/>
    <p:sldId id="273" r:id="rId1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ADBCB02-2F40-462B-8E05-6A6E3ED04624}" v="2" dt="2025-03-20T13:19:18.46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168" autoAdjust="0"/>
    <p:restoredTop sz="64513" autoAdjust="0"/>
  </p:normalViewPr>
  <p:slideViewPr>
    <p:cSldViewPr snapToGrid="0" snapToObjects="1">
      <p:cViewPr varScale="1">
        <p:scale>
          <a:sx n="98" d="100"/>
          <a:sy n="98" d="100"/>
        </p:scale>
        <p:origin x="752" y="6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90" d="100"/>
          <a:sy n="90" d="100"/>
        </p:scale>
        <p:origin x="2962" y="5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assil Krastev" userId="6b816550-2b7c-4e1f-8c50-7e8adebff8e7" providerId="ADAL" clId="{BADBCB02-2F40-462B-8E05-6A6E3ED04624}"/>
    <pc:docChg chg="undo custSel modSld">
      <pc:chgData name="Vassil Krastev" userId="6b816550-2b7c-4e1f-8c50-7e8adebff8e7" providerId="ADAL" clId="{BADBCB02-2F40-462B-8E05-6A6E3ED04624}" dt="2025-03-20T13:19:21.995" v="41" actId="478"/>
      <pc:docMkLst>
        <pc:docMk/>
      </pc:docMkLst>
      <pc:sldChg chg="modNotesTx">
        <pc:chgData name="Vassil Krastev" userId="6b816550-2b7c-4e1f-8c50-7e8adebff8e7" providerId="ADAL" clId="{BADBCB02-2F40-462B-8E05-6A6E3ED04624}" dt="2025-03-20T07:41:54.307" v="0" actId="6549"/>
        <pc:sldMkLst>
          <pc:docMk/>
          <pc:sldMk cId="1007108960" sldId="261"/>
        </pc:sldMkLst>
      </pc:sldChg>
      <pc:sldChg chg="modNotesTx">
        <pc:chgData name="Vassil Krastev" userId="6b816550-2b7c-4e1f-8c50-7e8adebff8e7" providerId="ADAL" clId="{BADBCB02-2F40-462B-8E05-6A6E3ED04624}" dt="2025-03-20T07:41:57.522" v="1" actId="6549"/>
        <pc:sldMkLst>
          <pc:docMk/>
          <pc:sldMk cId="1859486915" sldId="264"/>
        </pc:sldMkLst>
      </pc:sldChg>
      <pc:sldChg chg="modNotesTx">
        <pc:chgData name="Vassil Krastev" userId="6b816550-2b7c-4e1f-8c50-7e8adebff8e7" providerId="ADAL" clId="{BADBCB02-2F40-462B-8E05-6A6E3ED04624}" dt="2025-03-20T07:42:01.465" v="2" actId="6549"/>
        <pc:sldMkLst>
          <pc:docMk/>
          <pc:sldMk cId="2697297931" sldId="265"/>
        </pc:sldMkLst>
      </pc:sldChg>
      <pc:sldChg chg="modNotesTx">
        <pc:chgData name="Vassil Krastev" userId="6b816550-2b7c-4e1f-8c50-7e8adebff8e7" providerId="ADAL" clId="{BADBCB02-2F40-462B-8E05-6A6E3ED04624}" dt="2025-03-20T07:42:10.960" v="4" actId="6549"/>
        <pc:sldMkLst>
          <pc:docMk/>
          <pc:sldMk cId="2994942863" sldId="268"/>
        </pc:sldMkLst>
      </pc:sldChg>
      <pc:sldChg chg="addSp delSp modSp mod">
        <pc:chgData name="Vassil Krastev" userId="6b816550-2b7c-4e1f-8c50-7e8adebff8e7" providerId="ADAL" clId="{BADBCB02-2F40-462B-8E05-6A6E3ED04624}" dt="2025-03-20T13:13:47.664" v="7"/>
        <pc:sldMkLst>
          <pc:docMk/>
          <pc:sldMk cId="803107673" sldId="273"/>
        </pc:sldMkLst>
        <pc:spChg chg="del">
          <ac:chgData name="Vassil Krastev" userId="6b816550-2b7c-4e1f-8c50-7e8adebff8e7" providerId="ADAL" clId="{BADBCB02-2F40-462B-8E05-6A6E3ED04624}" dt="2025-03-20T13:13:39.969" v="6" actId="478"/>
          <ac:spMkLst>
            <pc:docMk/>
            <pc:sldMk cId="803107673" sldId="273"/>
            <ac:spMk id="3" creationId="{5A5776AD-12DE-9D4A-1780-F43ED95572D9}"/>
          </ac:spMkLst>
        </pc:spChg>
        <pc:spChg chg="del">
          <ac:chgData name="Vassil Krastev" userId="6b816550-2b7c-4e1f-8c50-7e8adebff8e7" providerId="ADAL" clId="{BADBCB02-2F40-462B-8E05-6A6E3ED04624}" dt="2025-03-20T13:13:37.460" v="5" actId="478"/>
          <ac:spMkLst>
            <pc:docMk/>
            <pc:sldMk cId="803107673" sldId="273"/>
            <ac:spMk id="5" creationId="{B21EE90E-3453-A684-3BE7-DB0CA4D93E6D}"/>
          </ac:spMkLst>
        </pc:spChg>
        <pc:spChg chg="add mod">
          <ac:chgData name="Vassil Krastev" userId="6b816550-2b7c-4e1f-8c50-7e8adebff8e7" providerId="ADAL" clId="{BADBCB02-2F40-462B-8E05-6A6E3ED04624}" dt="2025-03-20T13:13:47.664" v="7"/>
          <ac:spMkLst>
            <pc:docMk/>
            <pc:sldMk cId="803107673" sldId="273"/>
            <ac:spMk id="6" creationId="{54930E89-2C73-2794-DE17-2E34870CDEC5}"/>
          </ac:spMkLst>
        </pc:spChg>
      </pc:sldChg>
      <pc:sldChg chg="delSp modSp mod modNotesTx">
        <pc:chgData name="Vassil Krastev" userId="6b816550-2b7c-4e1f-8c50-7e8adebff8e7" providerId="ADAL" clId="{BADBCB02-2F40-462B-8E05-6A6E3ED04624}" dt="2025-03-20T13:19:21.995" v="41" actId="478"/>
        <pc:sldMkLst>
          <pc:docMk/>
          <pc:sldMk cId="357286005" sldId="276"/>
        </pc:sldMkLst>
        <pc:spChg chg="mod">
          <ac:chgData name="Vassil Krastev" userId="6b816550-2b7c-4e1f-8c50-7e8adebff8e7" providerId="ADAL" clId="{BADBCB02-2F40-462B-8E05-6A6E3ED04624}" dt="2025-03-20T13:15:20.570" v="38"/>
          <ac:spMkLst>
            <pc:docMk/>
            <pc:sldMk cId="357286005" sldId="276"/>
            <ac:spMk id="21" creationId="{3A0D7F26-AFF7-A7D2-3E67-EF5533994ED5}"/>
          </ac:spMkLst>
        </pc:spChg>
        <pc:spChg chg="del mod">
          <ac:chgData name="Vassil Krastev" userId="6b816550-2b7c-4e1f-8c50-7e8adebff8e7" providerId="ADAL" clId="{BADBCB02-2F40-462B-8E05-6A6E3ED04624}" dt="2025-03-20T13:19:21.995" v="41" actId="478"/>
          <ac:spMkLst>
            <pc:docMk/>
            <pc:sldMk cId="357286005" sldId="276"/>
            <ac:spMk id="23" creationId="{BDDB2BCC-C020-7A6C-5B66-D615B4BDBC61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F73D81-7D83-1B4C-A9CE-EB18B1724E56}" type="datetimeFigureOut">
              <a:t>20/03/2025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9337A9-4C6B-3449-B259-35B1F9A11208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90741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CB0BC6-A800-BD4A-A8BB-7BF7703289AC}" type="datetimeFigureOut">
              <a:t>20/03/2025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89BFB9-E629-A647-B481-D34C5B0C9CF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0190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9BFB9-E629-A647-B481-D34C5B0C9CFB}" type="slidenum">
              <a:rPr lang="da-DK" smtClean="0"/>
              <a:t>1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544320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71C1BF-06A3-8A10-CC32-7B39D6AD37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C4C2B32-D29B-FDF6-4571-B04E2FBB8E0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1B47F90-AB3E-C6E3-0168-2EDE672FC5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F1174B-ABC9-333A-F8B2-20499F62F60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9BFB9-E629-A647-B481-D34C5B0C9CFB}" type="slidenum">
              <a:rPr lang="da-DK" smtClean="0"/>
              <a:t>10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532806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F911CC-977E-C5B5-1DEB-EC5129F17D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1EBA5E9-0247-EDE1-2C8F-5825D92958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FDF5AB8-D28E-7DF3-3C60-BB11A41CC1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2EC5E2-0BB9-ED0B-029A-C6CA622DFF5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9BFB9-E629-A647-B481-D34C5B0C9CFB}" type="slidenum">
              <a:rPr lang="da-DK" smtClean="0"/>
              <a:t>11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172953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6B592D-B8BD-A1F1-05B2-2AB5C0E36A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1254D75-4A01-14E0-85DC-119A3D55FD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18E2BF-3E60-0F4B-1579-66100B91AA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ct val="20000"/>
              </a:spcBef>
              <a:buFont typeface="Arial"/>
              <a:buNone/>
            </a:pPr>
            <a:endParaRPr lang="en-US" sz="1200" b="1" kern="12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EA8F3F-1F35-0E96-8DC6-A4F07DD6F6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9BFB9-E629-A647-B481-D34C5B0C9CFB}" type="slidenum">
              <a:rPr lang="da-DK" smtClean="0"/>
              <a:t>12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265436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9BFB9-E629-A647-B481-D34C5B0C9CFB}" type="slidenum">
              <a:rPr lang="en-DK" smtClean="0"/>
              <a:t>13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40154241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9BFB9-E629-A647-B481-D34C5B0C9CFB}" type="slidenum">
              <a:rPr lang="da-DK" smtClean="0"/>
              <a:t>2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541091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46AA7E-1D3A-2E1A-889C-EEED35F3B9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720CC9A-18F5-1D14-7C5B-FF53DE879EB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F686E0B-FCA9-2B07-8603-11766DF60E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67F794-071B-5FFF-2380-7167A27437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9BFB9-E629-A647-B481-D34C5B0C9CFB}" type="slidenum">
              <a:rPr lang="da-DK" smtClean="0"/>
              <a:t>3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2908269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1DF939-FE81-FF01-7849-1C83A49850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16DEB9-2CE5-962C-2F1F-3681B02B10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2BBCC79-154E-806D-FFDC-AAF7D2E09A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BD2D3A-3475-59BA-EE18-AF89B8E373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9BFB9-E629-A647-B481-D34C5B0C9CFB}" type="slidenum">
              <a:rPr lang="da-DK" smtClean="0"/>
              <a:t>4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23308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8DF3FE-0832-CA8E-9E6E-D4D959FF5C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408542C-512E-B58E-213A-F2A1C4E357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698BC9-E890-16A8-757C-31DC20E15D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D1FA56-CA41-F1AE-6547-9A192A9326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9BFB9-E629-A647-B481-D34C5B0C9CFB}" type="slidenum">
              <a:rPr lang="da-DK" smtClean="0"/>
              <a:t>5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284133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089259-E16C-0BAA-6779-D09EE20005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D7FFDED-0077-8866-F46B-7848AAD19D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761CD7A-AF5D-1E15-D81A-80F64B7F03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79B9FB-D817-0EDF-1478-F0765B67A0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9BFB9-E629-A647-B481-D34C5B0C9CFB}" type="slidenum">
              <a:rPr lang="da-DK" smtClean="0"/>
              <a:t>6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264598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CED4B6-4F4F-C232-9734-F11618D03B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37E81AB-62B5-5173-BB98-17FABD065A7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7A24C00-19A8-1A65-BE3C-DC7587AF69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307AFB-0D5B-140D-AA1D-04AA95B07E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9BFB9-E629-A647-B481-D34C5B0C9CFB}" type="slidenum">
              <a:rPr lang="da-DK" smtClean="0"/>
              <a:t>7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801482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E57484-4CBC-5664-11B6-19D591675A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378B797-75DB-A40F-E6DD-6BD7E23481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3DBCBAD-8D9D-C584-DAFE-27B30493B7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678F6E-F4F0-AD4F-4A49-919A769B8C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9BFB9-E629-A647-B481-D34C5B0C9CFB}" type="slidenum">
              <a:rPr lang="da-DK" smtClean="0"/>
              <a:t>8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958444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FA896F-4822-4129-BF5D-76A6FB2FDA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FB996B7-A5A0-06E3-9B19-D12CC1A18B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3765F01-4F47-23CB-D220-9590AACEF3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241CE1-E084-4FB7-7F49-5F184AC2236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9BFB9-E629-A647-B481-D34C5B0C9CFB}" type="slidenum">
              <a:rPr lang="da-DK" smtClean="0"/>
              <a:t>9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27080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2359025" y="1952981"/>
            <a:ext cx="6530975" cy="832193"/>
          </a:xfrm>
        </p:spPr>
        <p:txBody>
          <a:bodyPr/>
          <a:lstStyle>
            <a:lvl1pPr marL="0" indent="0" algn="r">
              <a:buNone/>
              <a:defRPr b="1" baseline="0">
                <a:solidFill>
                  <a:srgbClr val="FFFFFF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0"/>
            <a:r>
              <a:rPr lang="en-GB"/>
              <a:t>2nd line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2359025" y="2784475"/>
            <a:ext cx="6530975" cy="320675"/>
          </a:xfrm>
        </p:spPr>
        <p:txBody>
          <a:bodyPr>
            <a:noAutofit/>
          </a:bodyPr>
          <a:lstStyle>
            <a:lvl1pPr marL="0" indent="0" algn="r">
              <a:buNone/>
              <a:defRPr sz="1600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972127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7200" y="1504950"/>
            <a:ext cx="8229600" cy="31369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457200" y="4767263"/>
            <a:ext cx="4879246" cy="274637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455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4"/>
          <p:cNvSpPr>
            <a:spLocks noGrp="1"/>
          </p:cNvSpPr>
          <p:nvPr>
            <p:ph sz="quarter" idx="11"/>
          </p:nvPr>
        </p:nvSpPr>
        <p:spPr>
          <a:xfrm>
            <a:off x="457200" y="1482725"/>
            <a:ext cx="8229600" cy="28924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4439176"/>
            <a:ext cx="8229600" cy="277477"/>
          </a:xfrm>
        </p:spPr>
        <p:txBody>
          <a:bodyPr>
            <a:normAutofit/>
          </a:bodyPr>
          <a:lstStyle>
            <a:lvl1pPr marL="0" indent="0" algn="l">
              <a:buNone/>
              <a:defRPr sz="1200"/>
            </a:lvl1pPr>
            <a:lvl2pPr marL="360000" indent="0" algn="l">
              <a:buNone/>
              <a:defRPr/>
            </a:lvl2pPr>
            <a:lvl3pPr marL="720000" indent="0" algn="l">
              <a:buNone/>
              <a:defRPr/>
            </a:lvl3pPr>
            <a:lvl4pPr marL="1080000" indent="0" algn="l">
              <a:buNone/>
              <a:defRPr/>
            </a:lvl4pPr>
            <a:lvl5pPr marL="1440000" indent="0" algn="l">
              <a:buNone/>
              <a:defRPr/>
            </a:lvl5pPr>
          </a:lstStyle>
          <a:p>
            <a:pPr lvl="0"/>
            <a:r>
              <a:rPr lang="en-US"/>
              <a:t>Click to add caption</a:t>
            </a:r>
          </a:p>
        </p:txBody>
      </p:sp>
    </p:spTree>
    <p:extLst>
      <p:ext uri="{BB962C8B-B14F-4D97-AF65-F5344CB8AC3E}">
        <p14:creationId xmlns:p14="http://schemas.microsoft.com/office/powerpoint/2010/main" val="3802148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153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762658"/>
            <a:ext cx="8229600" cy="5712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15305"/>
            <a:ext cx="8229600" cy="31053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457200" y="4767263"/>
            <a:ext cx="4879246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036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3" r:id="rId3"/>
    <p:sldLayoutId id="2147483654" r:id="rId4"/>
  </p:sldLayoutIdLst>
  <p:hf sldNum="0" hdr="0" dt="0"/>
  <p:txStyles>
    <p:titleStyle>
      <a:lvl1pPr algn="r" defTabSz="457200" rtl="0" eaLnBrk="1" latinLnBrk="0" hangingPunct="1">
        <a:spcBef>
          <a:spcPct val="0"/>
        </a:spcBef>
        <a:buNone/>
        <a:defRPr sz="2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60000" indent="-360000" algn="l" defTabSz="45720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720000" indent="-3600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000" indent="-3600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000" indent="-36000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800000" indent="-360000" algn="l" defTabSz="457200" rtl="0" eaLnBrk="1" latinLnBrk="0" hangingPunct="1">
        <a:spcBef>
          <a:spcPct val="20000"/>
        </a:spcBef>
        <a:buFont typeface="Arial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cept.org/ecc/tools-and-services/notification-form-for-number-ranges-used-for-ecall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mailto:vassil.krastev@eco.cept.org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png"/><Relationship Id="rId4" Type="http://schemas.openxmlformats.org/officeDocument/2006/relationships/hyperlink" Target="http://www.cept.org/eco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cept.org/files/1485/ECC-organisation-March25rev1.ppt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cept.org/files/3414/WG%20NaN%20organisation%20-%20March%20%202025.pptx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cept.org/ecc/groups/ecc/wg-nan/nan1/client/introduction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cept.org/ecc/groups/ecc/wg-nan/nan2/client/introduction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cept.org/ecc/groups/ecc/wg-nan/nan3/client/introduction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Session 3: Major topics under consideration in ECC</a:t>
            </a:r>
          </a:p>
          <a:p>
            <a:r>
              <a:rPr lang="en-US" dirty="0"/>
              <a:t>Numbering and networks issues - WG NaN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Presented by Vassil Krastev, ECO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98F218C-B9AE-E028-3E94-6DF51CCB4088}"/>
              </a:ext>
            </a:extLst>
          </p:cNvPr>
          <p:cNvSpPr/>
          <p:nvPr/>
        </p:nvSpPr>
        <p:spPr>
          <a:xfrm>
            <a:off x="3278272" y="4712613"/>
            <a:ext cx="5921499" cy="43088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9pPr>
          </a:lstStyle>
          <a:p>
            <a:pPr lvl="0" algn="r"/>
            <a:r>
              <a:rPr lang="en-US" sz="1100" b="1" kern="0" dirty="0">
                <a:solidFill>
                  <a:srgbClr val="808080"/>
                </a:solidFill>
              </a:rPr>
              <a:t>CEPT workshop on Spectrum, Numbering, ITU Policy, and Postal Regulation</a:t>
            </a:r>
          </a:p>
          <a:p>
            <a:pPr lvl="0" algn="r"/>
            <a:r>
              <a:rPr lang="en-GB" sz="1100" b="1" kern="0" dirty="0">
                <a:solidFill>
                  <a:srgbClr val="808080"/>
                </a:solidFill>
              </a:rPr>
              <a:t>European Communications Office, 20-21 March 2025</a:t>
            </a:r>
          </a:p>
        </p:txBody>
      </p:sp>
    </p:spTree>
    <p:extLst>
      <p:ext uri="{BB962C8B-B14F-4D97-AF65-F5344CB8AC3E}">
        <p14:creationId xmlns:p14="http://schemas.microsoft.com/office/powerpoint/2010/main" val="23184188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0E2201-48D0-2A13-F168-A986EEC1D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C6B3938-31E9-54FB-3289-6578EC045B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62658"/>
            <a:ext cx="8229600" cy="571237"/>
          </a:xfrm>
        </p:spPr>
        <p:txBody>
          <a:bodyPr anchor="ctr">
            <a:normAutofit/>
          </a:bodyPr>
          <a:lstStyle/>
          <a:p>
            <a:r>
              <a:rPr lang="en-US"/>
              <a:t>Number ranges used for </a:t>
            </a:r>
            <a:r>
              <a:rPr lang="en-US" err="1"/>
              <a:t>eCall</a:t>
            </a:r>
            <a:r>
              <a:rPr lang="en-US"/>
              <a:t> in Europe</a:t>
            </a: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A0D7F26-AFF7-A7D2-3E67-EF5533994ED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57200" y="4767263"/>
            <a:ext cx="4879246" cy="274637"/>
          </a:xfrm>
        </p:spPr>
        <p:txBody>
          <a:bodyPr/>
          <a:lstStyle/>
          <a:p>
            <a:r>
              <a:rPr lang="en-US" dirty="0">
                <a:hlinkClick r:id="rId3"/>
              </a:rPr>
              <a:t>Notification form for number ranges used for </a:t>
            </a:r>
            <a:r>
              <a:rPr lang="en-US" dirty="0" err="1">
                <a:hlinkClick r:id="rId3"/>
              </a:rPr>
              <a:t>eCall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8485BAA-D8FA-A311-DC14-2C819A67D0E5}"/>
              </a:ext>
            </a:extLst>
          </p:cNvPr>
          <p:cNvSpPr txBox="1"/>
          <p:nvPr/>
        </p:nvSpPr>
        <p:spPr>
          <a:xfrm>
            <a:off x="457200" y="1482725"/>
            <a:ext cx="4019550" cy="28924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60000" lvl="1" indent="-360000">
              <a:lnSpc>
                <a:spcPct val="90000"/>
              </a:lnSpc>
              <a:spcBef>
                <a:spcPct val="20000"/>
              </a:spcBef>
              <a:buFont typeface="Arial"/>
              <a:buChar char="•"/>
            </a:pPr>
            <a:endParaRPr lang="en-US" sz="1000" kern="1200" dirty="0"/>
          </a:p>
          <a:p>
            <a:pPr marL="360000" lvl="1" indent="-360000">
              <a:lnSpc>
                <a:spcPct val="90000"/>
              </a:lnSpc>
              <a:spcBef>
                <a:spcPct val="20000"/>
              </a:spcBef>
              <a:buFont typeface="Arial"/>
              <a:buChar char="•"/>
            </a:pPr>
            <a:endParaRPr lang="en-US" sz="1000" kern="1200" dirty="0"/>
          </a:p>
          <a:p>
            <a:pPr marL="171450" lvl="1" indent="-17145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q"/>
            </a:pPr>
            <a:r>
              <a:rPr lang="en-US" sz="1000" kern="1200" dirty="0">
                <a:solidFill>
                  <a:schemeClr val="bg1">
                    <a:lumMod val="75000"/>
                  </a:schemeClr>
                </a:solidFill>
              </a:rPr>
              <a:t>Access to emergency services from electronic communications networks and services</a:t>
            </a:r>
          </a:p>
          <a:p>
            <a:pPr marL="171450" lvl="1" indent="-17145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q"/>
            </a:pPr>
            <a:endParaRPr lang="en-US" sz="1000" kern="1200" dirty="0">
              <a:solidFill>
                <a:schemeClr val="bg1">
                  <a:lumMod val="75000"/>
                </a:schemeClr>
              </a:solidFill>
            </a:endParaRPr>
          </a:p>
          <a:p>
            <a:pPr marL="171450" lvl="1" indent="-17145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q"/>
            </a:pPr>
            <a:r>
              <a:rPr lang="en-US" sz="1000" kern="1200" dirty="0">
                <a:solidFill>
                  <a:schemeClr val="bg1">
                    <a:lumMod val="75000"/>
                  </a:schemeClr>
                </a:solidFill>
              </a:rPr>
              <a:t>Provision of emergency caller location information</a:t>
            </a:r>
          </a:p>
          <a:p>
            <a:pPr marL="171450" lvl="1" indent="-17145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q"/>
            </a:pPr>
            <a:endParaRPr lang="en-US" sz="1000" kern="1200" dirty="0">
              <a:solidFill>
                <a:schemeClr val="bg1">
                  <a:lumMod val="75000"/>
                </a:schemeClr>
              </a:solidFill>
            </a:endParaRPr>
          </a:p>
          <a:p>
            <a:pPr marL="171450" lvl="1" indent="-17145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q"/>
            </a:pPr>
            <a:r>
              <a:rPr lang="en-US" sz="1000" kern="1200" dirty="0">
                <a:solidFill>
                  <a:schemeClr val="bg1">
                    <a:lumMod val="75000"/>
                  </a:schemeClr>
                </a:solidFill>
              </a:rPr>
              <a:t>Access to emergency services for end-users with disabilities</a:t>
            </a:r>
          </a:p>
          <a:p>
            <a:pPr marL="171450" lvl="1" indent="-17145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q"/>
            </a:pPr>
            <a:endParaRPr lang="en-US" sz="1000" kern="1200" dirty="0">
              <a:solidFill>
                <a:schemeClr val="bg1">
                  <a:lumMod val="75000"/>
                </a:schemeClr>
              </a:solidFill>
            </a:endParaRPr>
          </a:p>
          <a:p>
            <a:pPr marL="171450" lvl="1" indent="-17145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q"/>
            </a:pPr>
            <a:r>
              <a:rPr lang="en-US" sz="1000" kern="1200" dirty="0">
                <a:solidFill>
                  <a:schemeClr val="bg1">
                    <a:lumMod val="75000"/>
                  </a:schemeClr>
                </a:solidFill>
              </a:rPr>
              <a:t>Supporting PSAPs in situations where cross-border communications is required</a:t>
            </a:r>
          </a:p>
          <a:p>
            <a:pPr marL="171450" lvl="1" indent="-17145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q"/>
            </a:pPr>
            <a:endParaRPr lang="en-US" sz="1000" kern="1200" dirty="0">
              <a:solidFill>
                <a:schemeClr val="bg1">
                  <a:lumMod val="75000"/>
                </a:schemeClr>
              </a:solidFill>
            </a:endParaRPr>
          </a:p>
          <a:p>
            <a:pPr marL="171450" lvl="1" indent="-17145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q"/>
            </a:pPr>
            <a:r>
              <a:rPr lang="en-US" sz="1000" kern="1200" dirty="0">
                <a:solidFill>
                  <a:schemeClr val="bg1">
                    <a:lumMod val="75000"/>
                  </a:schemeClr>
                </a:solidFill>
              </a:rPr>
              <a:t>Public Warning Systems (Reverse 112)</a:t>
            </a:r>
          </a:p>
          <a:p>
            <a:pPr marL="171450" lvl="1" indent="-17145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q"/>
            </a:pPr>
            <a:endParaRPr lang="en-US" sz="1000" kern="1200" dirty="0"/>
          </a:p>
          <a:p>
            <a:pPr marL="171450" lvl="1" indent="-17145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q"/>
            </a:pPr>
            <a:r>
              <a:rPr lang="en-US" sz="1000" b="1" kern="1200" dirty="0" err="1"/>
              <a:t>eCall</a:t>
            </a:r>
            <a:endParaRPr lang="en-US" sz="1000" b="1" kern="1200" dirty="0"/>
          </a:p>
          <a:p>
            <a:pPr marL="360000" lvl="1" indent="-360000">
              <a:lnSpc>
                <a:spcPct val="90000"/>
              </a:lnSpc>
              <a:spcBef>
                <a:spcPct val="20000"/>
              </a:spcBef>
              <a:buFont typeface="Arial"/>
              <a:buChar char="•"/>
            </a:pPr>
            <a:endParaRPr lang="en-US" sz="1000" kern="1200" dirty="0"/>
          </a:p>
          <a:p>
            <a:pPr marL="360000" lvl="1" indent="-360000">
              <a:lnSpc>
                <a:spcPct val="90000"/>
              </a:lnSpc>
              <a:spcBef>
                <a:spcPct val="20000"/>
              </a:spcBef>
              <a:buFont typeface="Arial"/>
              <a:buChar char="•"/>
            </a:pPr>
            <a:endParaRPr lang="en-US" sz="1000" kern="1200" dirty="0"/>
          </a:p>
        </p:txBody>
      </p:sp>
      <p:pic>
        <p:nvPicPr>
          <p:cNvPr id="8" name="Picture 7" descr="A telephone and a number range&#10;&#10;AI-generated content may be incorrect.">
            <a:extLst>
              <a:ext uri="{FF2B5EF4-FFF2-40B4-BE49-F238E27FC236}">
                <a16:creationId xmlns:a16="http://schemas.microsoft.com/office/drawing/2014/main" id="{FBB00453-6E20-D85B-0411-FB0C5DD74D8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0629" r="1" b="17413"/>
          <a:stretch/>
        </p:blipFill>
        <p:spPr>
          <a:xfrm>
            <a:off x="4667250" y="1482725"/>
            <a:ext cx="4019550" cy="28924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72860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1AC54E-BA19-4BBD-09DA-5E0107ACD4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DD3C095-A672-3C62-79C4-8F7DA5DD7C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work in ECC WG NaN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6DAE8F-B8F7-D1D4-182F-CA9FCE2FE0A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09B5106-D460-C249-F53F-0230BE39B3AD}"/>
              </a:ext>
            </a:extLst>
          </p:cNvPr>
          <p:cNvSpPr txBox="1"/>
          <p:nvPr/>
        </p:nvSpPr>
        <p:spPr>
          <a:xfrm>
            <a:off x="457200" y="1470475"/>
            <a:ext cx="8071164" cy="3600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400" b="0" i="0" dirty="0">
                <a:effectLst/>
              </a:rPr>
              <a:t>Emerging new applications/services and dynamic allocation of numbering resources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sz="1400" b="0" i="0" dirty="0">
                <a:effectLst/>
              </a:rPr>
              <a:t>Draft ECC Report </a:t>
            </a:r>
            <a:r>
              <a:rPr lang="en-US" sz="1400" dirty="0"/>
              <a:t>‘</a:t>
            </a:r>
            <a:r>
              <a:rPr lang="en-US" sz="1400" b="0" i="1" dirty="0">
                <a:effectLst/>
              </a:rPr>
              <a:t>Issues concerning the use of virtual numbers</a:t>
            </a:r>
            <a:r>
              <a:rPr lang="en-US" sz="1400" b="0" i="0" dirty="0">
                <a:effectLst/>
              </a:rPr>
              <a:t>’ (NaN1)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400" b="0" i="0" dirty="0">
              <a:effectLst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400" b="0" i="0" dirty="0">
                <a:effectLst/>
              </a:rPr>
              <a:t>Access to numbering recourses for new number-based voice services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sz="1400" dirty="0"/>
              <a:t>Revision of ECC Recommendation (12)04 on Numbering for Nomadic Voice Services (NaN1)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400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400" dirty="0"/>
              <a:t>Trust in numbering and illegal voice calls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sz="1400" dirty="0"/>
              <a:t>Draft ECC Recommendation on ‘</a:t>
            </a:r>
            <a:r>
              <a:rPr lang="en-GB" sz="14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Measures to handle alphanumeric SMS Sender IDs’</a:t>
            </a:r>
            <a:r>
              <a:rPr lang="en-GB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(NaN2)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GB" sz="1400" dirty="0">
                <a:latin typeface="Arial" panose="020B0604020202020204" pitchFamily="34" charset="0"/>
                <a:cs typeface="Times New Roman" panose="02020603050405020304" pitchFamily="18" charset="0"/>
              </a:rPr>
              <a:t>Draft ECC Report on ‘</a:t>
            </a:r>
            <a:r>
              <a:rPr lang="en-GB" sz="1400" i="1" dirty="0">
                <a:latin typeface="Arial" panose="020B0604020202020204" pitchFamily="34" charset="0"/>
                <a:cs typeface="Times New Roman" panose="02020603050405020304" pitchFamily="18" charset="0"/>
              </a:rPr>
              <a:t>International Voice Traceback’ </a:t>
            </a:r>
            <a:r>
              <a:rPr lang="en-GB" sz="1400" dirty="0">
                <a:latin typeface="Arial" panose="020B0604020202020204" pitchFamily="34" charset="0"/>
                <a:cs typeface="Times New Roman" panose="02020603050405020304" pitchFamily="18" charset="0"/>
              </a:rPr>
              <a:t>(NaN2)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GB" sz="140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1400" dirty="0">
                <a:latin typeface="Arial" panose="020B0604020202020204" pitchFamily="34" charset="0"/>
                <a:cs typeface="Times New Roman" panose="02020603050405020304" pitchFamily="18" charset="0"/>
              </a:rPr>
              <a:t>Roaming end-users and routing of SMS to emergency numbers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GB" sz="1400" dirty="0">
                <a:latin typeface="Arial" panose="020B0604020202020204" pitchFamily="34" charset="0"/>
                <a:cs typeface="Times New Roman" panose="02020603050405020304" pitchFamily="18" charset="0"/>
              </a:rPr>
              <a:t>Draft ECC Report on ‘</a:t>
            </a:r>
            <a:r>
              <a:rPr lang="en-US" sz="1400" i="1" dirty="0">
                <a:latin typeface="Arial" panose="020B0604020202020204" pitchFamily="34" charset="0"/>
                <a:cs typeface="Times New Roman" panose="02020603050405020304" pitchFamily="18" charset="0"/>
              </a:rPr>
              <a:t>SMS to 112 and other national emergency numbers for roaming end-users’ </a:t>
            </a:r>
            <a:r>
              <a:rPr lang="en-US" sz="1400" dirty="0">
                <a:latin typeface="Arial" panose="020B0604020202020204" pitchFamily="34" charset="0"/>
                <a:cs typeface="Times New Roman" panose="02020603050405020304" pitchFamily="18" charset="0"/>
              </a:rPr>
              <a:t>(NaN3)</a:t>
            </a:r>
            <a:endParaRPr lang="en-US" sz="1400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2770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E3ACEC-9451-5BC0-F377-7F7C613AC5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0BE542C-0013-F88B-65E0-CE7D503E93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62658"/>
            <a:ext cx="8229600" cy="571237"/>
          </a:xfrm>
        </p:spPr>
        <p:txBody>
          <a:bodyPr anchor="ctr">
            <a:normAutofit/>
          </a:bodyPr>
          <a:lstStyle/>
          <a:p>
            <a:r>
              <a:rPr lang="en-US" dirty="0"/>
              <a:t>WG NaN Forum Groups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266889B6-84B5-F269-4FBE-9222CBCDFFE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57200" y="4767263"/>
            <a:ext cx="4879246" cy="274637"/>
          </a:xfrm>
        </p:spPr>
        <p:txBody>
          <a:bodyPr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878AAD8-6536-D4DF-9ACD-A2EEB2113C53}"/>
              </a:ext>
            </a:extLst>
          </p:cNvPr>
          <p:cNvSpPr txBox="1"/>
          <p:nvPr/>
        </p:nvSpPr>
        <p:spPr>
          <a:xfrm>
            <a:off x="457200" y="1918322"/>
            <a:ext cx="5627370" cy="28924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60000" indent="-360000">
              <a:spcBef>
                <a:spcPct val="20000"/>
              </a:spcBef>
              <a:buFont typeface="Arial"/>
              <a:buChar char="•"/>
            </a:pPr>
            <a:endParaRPr lang="en-US" sz="2200" kern="1200" dirty="0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61D67DEB-719A-18A9-FDDB-96F818B2F0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57200" y="4439176"/>
            <a:ext cx="8229600" cy="277477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8" name="Picture 7" descr="A group of people connected to a gear&#10;&#10;AI-generated content may be incorrect.">
            <a:extLst>
              <a:ext uri="{FF2B5EF4-FFF2-40B4-BE49-F238E27FC236}">
                <a16:creationId xmlns:a16="http://schemas.microsoft.com/office/drawing/2014/main" id="{83A33B8E-9F0A-866C-AAFE-EEF8D6A73A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2895" y="1825612"/>
            <a:ext cx="1800000" cy="1800000"/>
          </a:xfrm>
          <a:prstGeom prst="rect">
            <a:avLst/>
          </a:prstGeom>
        </p:spPr>
      </p:pic>
      <p:pic>
        <p:nvPicPr>
          <p:cNvPr id="10" name="Picture 9" descr="A computer screen with many icons and symbols&#10;&#10;AI-generated content may be incorrect.">
            <a:extLst>
              <a:ext uri="{FF2B5EF4-FFF2-40B4-BE49-F238E27FC236}">
                <a16:creationId xmlns:a16="http://schemas.microsoft.com/office/drawing/2014/main" id="{045A7418-CCAE-5957-7D66-4DB06F303E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2348" y="1820737"/>
            <a:ext cx="1800000" cy="1800000"/>
          </a:xfrm>
          <a:prstGeom prst="rect">
            <a:avLst/>
          </a:prstGeom>
        </p:spPr>
      </p:pic>
      <p:pic>
        <p:nvPicPr>
          <p:cNvPr id="3" name="Picture 2" descr="A person playing chess with a map of the world&#10;&#10;AI-generated content may be incorrect.">
            <a:extLst>
              <a:ext uri="{FF2B5EF4-FFF2-40B4-BE49-F238E27FC236}">
                <a16:creationId xmlns:a16="http://schemas.microsoft.com/office/drawing/2014/main" id="{D277B3E9-8FC1-62E7-9DE0-FED0A6CC658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012" r="14607" b="-2"/>
          <a:stretch/>
        </p:blipFill>
        <p:spPr>
          <a:xfrm>
            <a:off x="807004" y="1825612"/>
            <a:ext cx="1500842" cy="180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949428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E25BF3-ABE5-FFDB-F3DF-D10EA7775B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 for your attention</a:t>
            </a:r>
            <a:endParaRPr lang="en-DK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AE514D-E090-3091-D850-7CB5B45C65E9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219322" y="1887369"/>
            <a:ext cx="3467478" cy="1998332"/>
          </a:xfrm>
        </p:spPr>
        <p:txBody>
          <a:bodyPr>
            <a:normAutofit fontScale="62500" lnSpcReduction="20000"/>
          </a:bodyPr>
          <a:lstStyle/>
          <a:p>
            <a:pPr marL="0" rtl="0" eaLnBrk="1" fontAlgn="ctr" latinLnBrk="0" hangingPunct="1">
              <a:buNone/>
            </a:pPr>
            <a:r>
              <a:rPr lang="en-GB" sz="1800" b="0" i="0" u="none" strike="noStrike" kern="1200" dirty="0">
                <a:solidFill>
                  <a:srgbClr val="1F4E79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Vassil Krastev</a:t>
            </a:r>
            <a:endParaRPr lang="en-DK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rtl="0" eaLnBrk="1" fontAlgn="ctr" latinLnBrk="0" hangingPunct="1">
              <a:buNone/>
            </a:pPr>
            <a:r>
              <a:rPr lang="en-GB" sz="1800" b="0" i="0" u="none" strike="noStrike" kern="1200" dirty="0">
                <a:solidFill>
                  <a:srgbClr val="1F4E79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Expert in Numbering and ITU Policy</a:t>
            </a:r>
            <a:endParaRPr lang="en-DK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rtl="0" eaLnBrk="1" fontAlgn="ctr" latinLnBrk="0" hangingPunct="1">
              <a:buNone/>
            </a:pPr>
            <a:r>
              <a:rPr lang="en-GB" sz="1800" b="0" i="0" u="none" strike="noStrike" kern="1200" dirty="0">
                <a:solidFill>
                  <a:srgbClr val="1F4E79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ECO </a:t>
            </a:r>
            <a:r>
              <a:rPr lang="en-GB" sz="1800" b="0" i="0" u="none" strike="noStrike" kern="1200" dirty="0">
                <a:solidFill>
                  <a:srgbClr val="FF0000"/>
                </a:solidFill>
                <a:effectLst/>
                <a:latin typeface="Webdings" panose="05030102010509060703" pitchFamily="18" charset="2"/>
                <a:ea typeface="Times New Roman" panose="02020603050405020304" pitchFamily="18" charset="0"/>
                <a:cs typeface="Calibri" panose="020F0502020204030204" pitchFamily="34" charset="0"/>
              </a:rPr>
              <a:t>===</a:t>
            </a:r>
            <a:r>
              <a:rPr lang="en-GB" sz="1800" b="0" i="0" u="none" strike="noStrike" kern="1200" dirty="0">
                <a:solidFill>
                  <a:srgbClr val="1F4E79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European Communications Office</a:t>
            </a:r>
            <a:br>
              <a:rPr lang="en-GB" sz="1800" b="0" i="0" u="none" strike="noStrike" kern="1200" dirty="0">
                <a:solidFill>
                  <a:srgbClr val="1F4E79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endParaRPr lang="en-GB" sz="1800" b="0" i="0" u="none" strike="noStrike" kern="1200" dirty="0">
              <a:solidFill>
                <a:srgbClr val="1F4E79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rtl="0" eaLnBrk="1" fontAlgn="ctr" latinLnBrk="0" hangingPunct="1">
              <a:buNone/>
            </a:pPr>
            <a:r>
              <a:rPr lang="en-GB" sz="1800" b="0" i="0" u="none" strike="noStrike" kern="1200" dirty="0" err="1">
                <a:solidFill>
                  <a:srgbClr val="1F4E79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Nyropsgade</a:t>
            </a:r>
            <a:r>
              <a:rPr lang="en-GB" sz="1800" b="0" i="0" u="none" strike="noStrike" kern="1200" dirty="0">
                <a:solidFill>
                  <a:srgbClr val="1F4E79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37</a:t>
            </a:r>
            <a:br>
              <a:rPr lang="en-GB" sz="1800" b="0" i="0" u="none" strike="noStrike" kern="1200" dirty="0">
                <a:solidFill>
                  <a:srgbClr val="1F4E79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en-GB" sz="1800" b="0" i="0" u="none" strike="noStrike" kern="1200" dirty="0">
                <a:solidFill>
                  <a:srgbClr val="1F4E79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1602 Copenhagen</a:t>
            </a:r>
            <a:br>
              <a:rPr lang="en-GB" sz="1800" b="0" i="0" u="none" strike="noStrike" kern="1200" dirty="0">
                <a:solidFill>
                  <a:srgbClr val="1F4E79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en-GB" sz="1800" b="0" i="0" u="none" strike="noStrike" kern="1200" dirty="0">
                <a:solidFill>
                  <a:srgbClr val="1F4E79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Denmark </a:t>
            </a:r>
            <a:endParaRPr lang="en-DK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rtl="0" eaLnBrk="1" fontAlgn="ctr" latinLnBrk="0" hangingPunct="1">
              <a:buNone/>
            </a:pPr>
            <a:endParaRPr lang="en-GB" sz="1800" b="0" i="0" u="none" strike="noStrike" kern="1200" dirty="0">
              <a:solidFill>
                <a:srgbClr val="1F4E79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rtl="0" eaLnBrk="1" fontAlgn="ctr" latinLnBrk="0" hangingPunct="1">
              <a:buNone/>
            </a:pPr>
            <a:r>
              <a:rPr lang="en-GB" sz="1800" b="0" i="0" u="none" strike="noStrike" kern="1200" dirty="0">
                <a:solidFill>
                  <a:srgbClr val="1F4E79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Tel. +45 33 89 63 22</a:t>
            </a:r>
            <a:endParaRPr lang="en-DK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rtl="0" eaLnBrk="1" fontAlgn="ctr" latinLnBrk="0" hangingPunct="1">
              <a:buNone/>
            </a:pPr>
            <a:r>
              <a:rPr lang="en-GB" sz="1800" b="0" i="0" u="none" strike="noStrike" kern="1200" dirty="0">
                <a:solidFill>
                  <a:srgbClr val="1F4E79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Mobile +45 40 47 85 16</a:t>
            </a:r>
            <a:endParaRPr lang="en-DK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rtl="0" eaLnBrk="1" fontAlgn="ctr" latinLnBrk="0" hangingPunct="1">
              <a:buNone/>
            </a:pPr>
            <a:r>
              <a:rPr lang="en-GB" sz="1800" b="0" i="0" u="none" strike="noStrike" kern="1200" dirty="0">
                <a:solidFill>
                  <a:srgbClr val="1F4E79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E-mail </a:t>
            </a:r>
            <a:r>
              <a:rPr lang="en-GB" sz="1800" b="0" i="0" u="none" strike="noStrike" kern="1200" dirty="0">
                <a:solidFill>
                  <a:srgbClr val="1F4E79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hlinkClick r:id="rId3"/>
              </a:rPr>
              <a:t>vassil.krastev@eco.cept.org</a:t>
            </a:r>
            <a:endParaRPr lang="en-GB" sz="1800" b="0" i="0" u="none" strike="noStrike" kern="1200" dirty="0">
              <a:solidFill>
                <a:srgbClr val="1F4E79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rtl="0" eaLnBrk="1" fontAlgn="ctr" latinLnBrk="0" hangingPunct="1">
              <a:buNone/>
            </a:pPr>
            <a:r>
              <a:rPr lang="en-GB" sz="1800" b="0" i="0" u="none" strike="noStrike" kern="1200" dirty="0">
                <a:solidFill>
                  <a:srgbClr val="1F4E79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Web-site </a:t>
            </a:r>
            <a:r>
              <a:rPr lang="en-GB" sz="1800" b="0" i="0" u="sng" strike="noStrike" kern="1200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hlinkClick r:id="rId4"/>
              </a:rPr>
              <a:t>www.cept.org/eco</a:t>
            </a:r>
            <a:endParaRPr lang="en-DK" sz="1800" b="0" i="0" u="none" strike="noStrike" dirty="0">
              <a:effectLst/>
              <a:latin typeface="Arial" panose="020B0604020202020204" pitchFamily="34" charset="0"/>
            </a:endParaRPr>
          </a:p>
          <a:p>
            <a:endParaRPr lang="en-DK" dirty="0"/>
          </a:p>
        </p:txBody>
      </p:sp>
      <p:pic>
        <p:nvPicPr>
          <p:cNvPr id="9" name="Picture 8" descr="A sign with question marks on it&#10;&#10;AI-generated content may be incorrect.">
            <a:extLst>
              <a:ext uri="{FF2B5EF4-FFF2-40B4-BE49-F238E27FC236}">
                <a16:creationId xmlns:a16="http://schemas.microsoft.com/office/drawing/2014/main" id="{8F83D170-6C56-F410-FA1F-55DF27785C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1009" y="1515819"/>
            <a:ext cx="2741432" cy="274143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4930E89-2C73-2794-DE17-2E34870CDEC5}"/>
              </a:ext>
            </a:extLst>
          </p:cNvPr>
          <p:cNvSpPr/>
          <p:nvPr/>
        </p:nvSpPr>
        <p:spPr>
          <a:xfrm>
            <a:off x="3278272" y="4712613"/>
            <a:ext cx="5921499" cy="43088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9pPr>
          </a:lstStyle>
          <a:p>
            <a:pPr lvl="0" algn="r"/>
            <a:r>
              <a:rPr lang="en-US" sz="1100" b="1" kern="0" dirty="0">
                <a:solidFill>
                  <a:srgbClr val="808080"/>
                </a:solidFill>
              </a:rPr>
              <a:t>CEPT workshop on Spectrum, Numbering, ITU Policy, and Postal Regulation</a:t>
            </a:r>
          </a:p>
          <a:p>
            <a:pPr lvl="0" algn="r"/>
            <a:r>
              <a:rPr lang="en-GB" sz="1100" b="1" kern="0" dirty="0">
                <a:solidFill>
                  <a:srgbClr val="808080"/>
                </a:solidFill>
              </a:rPr>
              <a:t>European Communications Office, 20-21 March 2025</a:t>
            </a:r>
          </a:p>
        </p:txBody>
      </p:sp>
    </p:spTree>
    <p:extLst>
      <p:ext uri="{BB962C8B-B14F-4D97-AF65-F5344CB8AC3E}">
        <p14:creationId xmlns:p14="http://schemas.microsoft.com/office/powerpoint/2010/main" val="8031076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Electronic Communications Committee (ECC)</a:t>
            </a:r>
          </a:p>
        </p:txBody>
      </p:sp>
      <p:pic>
        <p:nvPicPr>
          <p:cNvPr id="47" name="Picture 46">
            <a:hlinkClick r:id="rId3"/>
            <a:extLst>
              <a:ext uri="{FF2B5EF4-FFF2-40B4-BE49-F238E27FC236}">
                <a16:creationId xmlns:a16="http://schemas.microsoft.com/office/drawing/2014/main" id="{B310BC38-B363-00B9-DE0C-C799A01FFD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89426" y="1540519"/>
            <a:ext cx="4965147" cy="3449072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1427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C02F2C-66FC-10BF-9F22-A637A2F3C9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0169E12-3D67-4A23-69D2-F92098828E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Working Group Numbering and Networks (WG NaN)</a:t>
            </a:r>
          </a:p>
        </p:txBody>
      </p:sp>
      <p:pic>
        <p:nvPicPr>
          <p:cNvPr id="47" name="Picture 46">
            <a:hlinkClick r:id="rId3"/>
            <a:extLst>
              <a:ext uri="{FF2B5EF4-FFF2-40B4-BE49-F238E27FC236}">
                <a16:creationId xmlns:a16="http://schemas.microsoft.com/office/drawing/2014/main" id="{37D95E8D-B264-0D64-CC76-A16AA780772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6446"/>
          <a:stretch/>
        </p:blipFill>
        <p:spPr>
          <a:xfrm>
            <a:off x="2309968" y="1540519"/>
            <a:ext cx="4524062" cy="3226744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30E621-D7CF-97F6-FD17-52A53F8295F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685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292AED-B863-FD8C-3676-9FACA90F56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4A2A252-3415-046F-2657-8DCD431C0A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62658"/>
            <a:ext cx="8229600" cy="57123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b="1" kern="1200">
                <a:latin typeface="+mj-lt"/>
                <a:ea typeface="+mj-ea"/>
                <a:cs typeface="+mj-cs"/>
              </a:rPr>
              <a:t>How numbering and networks fit into the ECC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00B9525-3218-C9F0-157D-CC98BB7F155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32427" b="32427"/>
          <a:stretch/>
        </p:blipFill>
        <p:spPr>
          <a:xfrm>
            <a:off x="457200" y="1482725"/>
            <a:ext cx="8229600" cy="2892451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AC0A5EF-AD8D-7DB1-CD28-960F78C370FF}"/>
              </a:ext>
            </a:extLst>
          </p:cNvPr>
          <p:cNvSpPr txBox="1"/>
          <p:nvPr/>
        </p:nvSpPr>
        <p:spPr>
          <a:xfrm>
            <a:off x="457200" y="4439176"/>
            <a:ext cx="8342768" cy="6027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1300" b="1" kern="1200" dirty="0">
                <a:latin typeface="+mn-lt"/>
                <a:ea typeface="+mn-ea"/>
                <a:cs typeface="+mn-cs"/>
              </a:rPr>
              <a:t>ECC Mission</a:t>
            </a:r>
            <a:r>
              <a:rPr lang="en-US" sz="1300" kern="1200" dirty="0">
                <a:latin typeface="+mn-lt"/>
                <a:ea typeface="+mn-ea"/>
                <a:cs typeface="+mn-cs"/>
              </a:rPr>
              <a:t>: to enable the efficient, effective and </a:t>
            </a:r>
            <a:r>
              <a:rPr lang="en-US" sz="1300" kern="1200" dirty="0" err="1">
                <a:latin typeface="+mn-lt"/>
                <a:ea typeface="+mn-ea"/>
                <a:cs typeface="+mn-cs"/>
              </a:rPr>
              <a:t>harmonised</a:t>
            </a:r>
            <a:r>
              <a:rPr lang="en-US" sz="1300" kern="1200" dirty="0">
                <a:latin typeface="+mn-lt"/>
                <a:ea typeface="+mn-ea"/>
                <a:cs typeface="+mn-cs"/>
              </a:rPr>
              <a:t> use of the radio spectrum, satellite orbits </a:t>
            </a:r>
            <a:r>
              <a:rPr lang="en-US" sz="1300" b="1" kern="1200" dirty="0">
                <a:latin typeface="+mn-lt"/>
                <a:ea typeface="+mn-ea"/>
                <a:cs typeface="+mn-cs"/>
              </a:rPr>
              <a:t>and numbering resources </a:t>
            </a:r>
            <a:r>
              <a:rPr lang="en-US" sz="1300" kern="1200" dirty="0">
                <a:latin typeface="+mn-lt"/>
                <a:ea typeface="+mn-ea"/>
                <a:cs typeface="+mn-cs"/>
              </a:rPr>
              <a:t>across Europe.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endParaRPr lang="en-US" sz="900" kern="1200" dirty="0"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14050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30BBF4-4100-6EF8-01D7-08F065F600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4448ED7-FB3F-9A0E-E15E-26A6773E16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62658"/>
            <a:ext cx="8229600" cy="57123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b="1" kern="1200" dirty="0">
                <a:latin typeface="+mj-lt"/>
                <a:ea typeface="+mj-ea"/>
                <a:cs typeface="+mj-cs"/>
              </a:rPr>
              <a:t>Major topics in ECC WG NaN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B96CFCB-00C0-AF4A-BB27-AC7B2C8DBB4C}"/>
              </a:ext>
            </a:extLst>
          </p:cNvPr>
          <p:cNvSpPr txBox="1"/>
          <p:nvPr/>
        </p:nvSpPr>
        <p:spPr>
          <a:xfrm>
            <a:off x="457200" y="1546593"/>
            <a:ext cx="8342768" cy="31660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endParaRPr lang="en-US" sz="900" kern="1200" dirty="0">
              <a:latin typeface="+mn-lt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AB5A28C-8C55-D8B5-27EC-A14E3919E9B8}"/>
              </a:ext>
            </a:extLst>
          </p:cNvPr>
          <p:cNvSpPr txBox="1"/>
          <p:nvPr/>
        </p:nvSpPr>
        <p:spPr>
          <a:xfrm>
            <a:off x="555674" y="1547712"/>
            <a:ext cx="8244294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We strive to develop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harmonised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policies that will continue to promote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non-discriminatory and technology neutral access to numbering resources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and facilitate the continued evolution of networks.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We develop deliverables aimed at ensuring that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sufficient and appropriate numbering resources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are made available for addressing new applications, services, devices and network requirements.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en-US" sz="1600" dirty="0">
                <a:solidFill>
                  <a:prstClr val="black"/>
                </a:solidFill>
                <a:ea typeface="Arial" panose="020B0604020202020204" pitchFamily="34" charset="0"/>
              </a:rPr>
              <a:t>I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Arial" panose="020B0604020202020204" pitchFamily="34" charset="0"/>
                <a:cs typeface="+mn-cs"/>
              </a:rPr>
              <a:t>ncrease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Arial" panose="020B0604020202020204" pitchFamily="34" charset="0"/>
                <a:cs typeface="+mn-cs"/>
              </a:rPr>
              <a:t>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Arial" panose="020B0604020202020204" pitchFamily="34" charset="0"/>
                <a:cs typeface="+mn-cs"/>
              </a:rPr>
              <a:t>trust in numbers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Arial" panose="020B0604020202020204" pitchFamily="34" charset="0"/>
                <a:cs typeface="+mn-cs"/>
              </a:rPr>
              <a:t>and protect end-users from fraudulent electronic communications. Also, facilitating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Arial" panose="020B0604020202020204" pitchFamily="34" charset="0"/>
                <a:cs typeface="+mn-cs"/>
              </a:rPr>
              <a:t>reliable access to emergency communications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Arial" panose="020B0604020202020204" pitchFamily="34" charset="0"/>
                <a:cs typeface="+mn-cs"/>
              </a:rPr>
              <a:t>and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Arial" panose="020B0604020202020204" pitchFamily="34" charset="0"/>
                <a:cs typeface="+mn-cs"/>
              </a:rPr>
              <a:t>ease of switching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Arial" panose="020B0604020202020204" pitchFamily="34" charset="0"/>
                <a:cs typeface="+mn-cs"/>
              </a:rPr>
              <a:t>(e.g. number portability, over-the-air provisioning) remain important areas of focus.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3799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2EB076-463A-D3D2-FCE8-4D5803EAC4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CF76EAB-1162-1C0E-DC38-916DC5EF69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62658"/>
            <a:ext cx="8229600" cy="571237"/>
          </a:xfrm>
        </p:spPr>
        <p:txBody>
          <a:bodyPr anchor="ctr">
            <a:normAutofit/>
          </a:bodyPr>
          <a:lstStyle/>
          <a:p>
            <a:r>
              <a:rPr lang="en-US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NaN1</a:t>
            </a:r>
            <a:r>
              <a:rPr lang="en-US" dirty="0"/>
              <a:t> - Future of Numbering Issues</a:t>
            </a: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50DBB261-36F9-2788-B153-836CCE88789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57200" y="4767263"/>
            <a:ext cx="4879246" cy="274637"/>
          </a:xfrm>
        </p:spPr>
        <p:txBody>
          <a:bodyPr/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5F59EF-EED6-3CE2-FE12-374CF8D35A30}"/>
              </a:ext>
            </a:extLst>
          </p:cNvPr>
          <p:cNvSpPr txBox="1"/>
          <p:nvPr/>
        </p:nvSpPr>
        <p:spPr>
          <a:xfrm>
            <a:off x="457200" y="1482725"/>
            <a:ext cx="4019550" cy="2892451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/>
          <a:p>
            <a:pPr marL="360000" indent="-36000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q"/>
            </a:pPr>
            <a:endParaRPr lang="en-US" sz="1000" kern="1200" dirty="0"/>
          </a:p>
          <a:p>
            <a:pPr marL="360000" indent="-36000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q"/>
            </a:pPr>
            <a:endParaRPr lang="en-US" sz="1000" dirty="0"/>
          </a:p>
          <a:p>
            <a:pPr marL="360000" indent="-360000">
              <a:lnSpc>
                <a:spcPct val="90000"/>
              </a:lnSpc>
              <a:spcBef>
                <a:spcPct val="20000"/>
              </a:spcBef>
              <a:buFont typeface="Arial"/>
              <a:buChar char="•"/>
            </a:pPr>
            <a:endParaRPr lang="en-US" sz="1000" kern="1200" dirty="0"/>
          </a:p>
          <a:p>
            <a:pPr marL="360000" indent="-36000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q"/>
            </a:pPr>
            <a:r>
              <a:rPr lang="en-US" sz="2000" kern="1200" dirty="0"/>
              <a:t>Develop numbering, naming and addressing policies for new services and applications and promote the sustainable use of numbering resources.</a:t>
            </a:r>
          </a:p>
          <a:p>
            <a:pPr marL="360000" indent="-360000">
              <a:lnSpc>
                <a:spcPct val="90000"/>
              </a:lnSpc>
              <a:spcBef>
                <a:spcPct val="20000"/>
              </a:spcBef>
              <a:buFont typeface="Arial"/>
              <a:buChar char="•"/>
            </a:pPr>
            <a:endParaRPr lang="en-US" sz="2000" kern="1200" dirty="0"/>
          </a:p>
          <a:p>
            <a:pPr marL="360000" indent="-36000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q"/>
            </a:pPr>
            <a:r>
              <a:rPr lang="en-US" sz="2000" kern="1200" dirty="0"/>
              <a:t>Investigate and identify </a:t>
            </a:r>
            <a:r>
              <a:rPr lang="en-US" sz="2000" kern="1200" dirty="0" err="1"/>
              <a:t>harmonised</a:t>
            </a:r>
            <a:r>
              <a:rPr lang="en-US" sz="2000" kern="1200" dirty="0"/>
              <a:t> approaches to national numbering, naming, and addressing plans, such as </a:t>
            </a:r>
            <a:r>
              <a:rPr lang="en-US" sz="2000" kern="1200" dirty="0" err="1"/>
              <a:t>harmonised</a:t>
            </a:r>
            <a:r>
              <a:rPr lang="en-US" sz="2000" kern="1200" dirty="0"/>
              <a:t> approaches to the extra-territorial use of numbers and numbering for M2M/IoT.</a:t>
            </a:r>
          </a:p>
          <a:p>
            <a:pPr marL="360000" indent="-360000">
              <a:lnSpc>
                <a:spcPct val="90000"/>
              </a:lnSpc>
              <a:spcBef>
                <a:spcPct val="20000"/>
              </a:spcBef>
              <a:buFont typeface="Arial"/>
              <a:buChar char="•"/>
            </a:pPr>
            <a:endParaRPr lang="en-US" sz="2000" kern="1200" dirty="0"/>
          </a:p>
          <a:p>
            <a:pPr marL="360000" indent="-36000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q"/>
            </a:pPr>
            <a:r>
              <a:rPr lang="en-US" sz="2000" kern="1200" dirty="0"/>
              <a:t>Study relevant regulatory matters in electronic communications services to promote equal and non-discriminatory access to numbering resources, to encourage innovation and to support fair and open competition.</a:t>
            </a:r>
          </a:p>
        </p:txBody>
      </p: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A294F322-6FD4-2448-6049-D4AF929EB45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57200" y="4439176"/>
            <a:ext cx="8229600" cy="277477"/>
          </a:xfrm>
        </p:spPr>
        <p:txBody>
          <a:bodyPr/>
          <a:lstStyle/>
          <a:p>
            <a:endParaRPr lang="en-US"/>
          </a:p>
        </p:txBody>
      </p:sp>
      <p:pic>
        <p:nvPicPr>
          <p:cNvPr id="5" name="Picture 4" descr="A digital image of a city&#10;&#10;AI-generated content may be incorrect.">
            <a:extLst>
              <a:ext uri="{FF2B5EF4-FFF2-40B4-BE49-F238E27FC236}">
                <a16:creationId xmlns:a16="http://schemas.microsoft.com/office/drawing/2014/main" id="{59350DCD-732E-9CB5-707D-9605651D49C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24318" r="1" b="3724"/>
          <a:stretch/>
        </p:blipFill>
        <p:spPr>
          <a:xfrm>
            <a:off x="4667250" y="1482725"/>
            <a:ext cx="4019550" cy="28924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071089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F2047A-CFBC-4240-033C-3784313651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212ABED-9414-A0EF-D07E-EDFF8A6C8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62658"/>
            <a:ext cx="8229600" cy="571237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70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NaN</a:t>
            </a:r>
            <a:r>
              <a:rPr lang="en-US" sz="1700" u="sng"/>
              <a:t>2</a:t>
            </a:r>
            <a:r>
              <a:rPr lang="en-US" sz="1700"/>
              <a:t> - Number Portability and Switching, Trust in Numbering,</a:t>
            </a:r>
            <a:br>
              <a:rPr lang="en-US" sz="1700"/>
            </a:br>
            <a:r>
              <a:rPr lang="en-US" sz="1700"/>
              <a:t> and Network Technology Regulatory Issues</a:t>
            </a:r>
          </a:p>
        </p:txBody>
      </p:sp>
      <p:sp>
        <p:nvSpPr>
          <p:cNvPr id="40" name="Footer Placeholder 2">
            <a:extLst>
              <a:ext uri="{FF2B5EF4-FFF2-40B4-BE49-F238E27FC236}">
                <a16:creationId xmlns:a16="http://schemas.microsoft.com/office/drawing/2014/main" id="{531C07D3-62FB-8035-9264-FD26583E6FA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57200" y="4767263"/>
            <a:ext cx="4879246" cy="274637"/>
          </a:xfrm>
        </p:spPr>
        <p:txBody>
          <a:bodyPr/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C7084BA-00CF-E6BA-4914-A8FC54FBDD4C}"/>
              </a:ext>
            </a:extLst>
          </p:cNvPr>
          <p:cNvSpPr txBox="1"/>
          <p:nvPr/>
        </p:nvSpPr>
        <p:spPr>
          <a:xfrm>
            <a:off x="4667250" y="1482725"/>
            <a:ext cx="4019550" cy="28924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60000" lvl="1" indent="-360000">
              <a:lnSpc>
                <a:spcPct val="90000"/>
              </a:lnSpc>
              <a:spcBef>
                <a:spcPct val="20000"/>
              </a:spcBef>
              <a:buFont typeface="Arial"/>
              <a:buChar char="•"/>
            </a:pPr>
            <a:endParaRPr lang="en-US" sz="1500" kern="1200" dirty="0"/>
          </a:p>
          <a:p>
            <a:pPr marL="360000" lvl="1" indent="-36000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q"/>
            </a:pPr>
            <a:r>
              <a:rPr lang="en-US" sz="1500" kern="1200" dirty="0"/>
              <a:t>Number portability</a:t>
            </a:r>
          </a:p>
          <a:p>
            <a:pPr marL="360000" lvl="1" indent="-36000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q"/>
            </a:pPr>
            <a:endParaRPr lang="en-US" sz="1500" dirty="0"/>
          </a:p>
          <a:p>
            <a:pPr marL="360000" lvl="1" indent="-36000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q"/>
            </a:pPr>
            <a:r>
              <a:rPr lang="en-US" sz="1500" dirty="0"/>
              <a:t>S</a:t>
            </a:r>
            <a:r>
              <a:rPr lang="en-US" sz="1500" kern="1200" dirty="0"/>
              <a:t>ervice provider switching</a:t>
            </a:r>
          </a:p>
          <a:p>
            <a:pPr marL="360000" lvl="1" indent="-36000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q"/>
            </a:pPr>
            <a:endParaRPr lang="en-US" sz="1500" kern="1200" dirty="0"/>
          </a:p>
          <a:p>
            <a:pPr marL="360000" lvl="1" indent="-36000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q"/>
            </a:pPr>
            <a:r>
              <a:rPr lang="en-US" sz="1500" kern="1200" dirty="0"/>
              <a:t>Trust in numbers, fraud and misuse of numbers</a:t>
            </a:r>
          </a:p>
          <a:p>
            <a:pPr marL="360000" lvl="1" indent="-36000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q"/>
            </a:pPr>
            <a:endParaRPr lang="en-US" sz="1500" kern="1200" dirty="0"/>
          </a:p>
          <a:p>
            <a:pPr marL="360000" lvl="1" indent="-36000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q"/>
            </a:pPr>
            <a:r>
              <a:rPr lang="en-US" sz="1500" kern="1200" dirty="0"/>
              <a:t>Technology and standard evolution related to network access, interconnection, and interoperability.</a:t>
            </a:r>
          </a:p>
        </p:txBody>
      </p:sp>
      <p:sp>
        <p:nvSpPr>
          <p:cNvPr id="41" name="Text Placeholder 4">
            <a:extLst>
              <a:ext uri="{FF2B5EF4-FFF2-40B4-BE49-F238E27FC236}">
                <a16:creationId xmlns:a16="http://schemas.microsoft.com/office/drawing/2014/main" id="{4DCF9D7D-CFA8-4742-0864-9E5B593E313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57200" y="4439176"/>
            <a:ext cx="8229600" cy="277477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54DBE3C-E431-75F6-D8F4-A5CBCF0060B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4020" r="1" b="14021"/>
          <a:stretch/>
        </p:blipFill>
        <p:spPr>
          <a:xfrm>
            <a:off x="457200" y="1482725"/>
            <a:ext cx="4019550" cy="28924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594869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8DB2B9-02B1-FC56-0EF7-9D796B7A4B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DFE50C-440C-AFAF-6971-A158C23EB1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62658"/>
            <a:ext cx="8229600" cy="571237"/>
          </a:xfrm>
        </p:spPr>
        <p:txBody>
          <a:bodyPr anchor="ctr">
            <a:normAutofit/>
          </a:bodyPr>
          <a:lstStyle/>
          <a:p>
            <a:r>
              <a:rPr lang="en-US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NaN</a:t>
            </a:r>
            <a:r>
              <a:rPr lang="en-US" u="sng" dirty="0"/>
              <a:t>3</a:t>
            </a:r>
            <a:r>
              <a:rPr lang="en-US" dirty="0"/>
              <a:t> - Emergency Communications</a:t>
            </a: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72E279E9-5BFA-B354-3912-012F6BC429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57200" y="4767263"/>
            <a:ext cx="4879246" cy="274637"/>
          </a:xfrm>
        </p:spPr>
        <p:txBody>
          <a:bodyPr/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66373E0-55EA-F3F1-AFB3-A5EC62325C34}"/>
              </a:ext>
            </a:extLst>
          </p:cNvPr>
          <p:cNvSpPr txBox="1"/>
          <p:nvPr/>
        </p:nvSpPr>
        <p:spPr>
          <a:xfrm>
            <a:off x="457200" y="1482725"/>
            <a:ext cx="4019550" cy="2892451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360000" lvl="1" indent="-360000">
              <a:lnSpc>
                <a:spcPct val="90000"/>
              </a:lnSpc>
              <a:spcBef>
                <a:spcPct val="20000"/>
              </a:spcBef>
              <a:buFont typeface="Arial"/>
              <a:buChar char="•"/>
            </a:pPr>
            <a:endParaRPr lang="en-US" sz="1000" kern="1200" dirty="0"/>
          </a:p>
          <a:p>
            <a:pPr marL="360000" lvl="1" indent="-36000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q"/>
            </a:pPr>
            <a:endParaRPr lang="en-US" sz="1000" kern="1200" dirty="0"/>
          </a:p>
          <a:p>
            <a:pPr marL="360000" lvl="1" indent="-36000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q"/>
            </a:pPr>
            <a:r>
              <a:rPr lang="en-US" sz="1600" kern="1200" dirty="0"/>
              <a:t>Access to emergency services from electronic communications networks and services</a:t>
            </a:r>
          </a:p>
          <a:p>
            <a:pPr marL="360000" lvl="1" indent="-36000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q"/>
            </a:pPr>
            <a:endParaRPr lang="en-US" sz="1600" kern="1200" dirty="0"/>
          </a:p>
          <a:p>
            <a:pPr marL="360000" lvl="1" indent="-36000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q"/>
            </a:pPr>
            <a:r>
              <a:rPr lang="en-US" sz="1600" kern="1200" dirty="0"/>
              <a:t>Provision of emergency caller location information</a:t>
            </a:r>
          </a:p>
          <a:p>
            <a:pPr marL="360000" lvl="1" indent="-36000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q"/>
            </a:pPr>
            <a:endParaRPr lang="en-US" sz="1600" dirty="0"/>
          </a:p>
          <a:p>
            <a:pPr marL="360000" lvl="1" indent="-36000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q"/>
            </a:pPr>
            <a:r>
              <a:rPr lang="en-US" sz="1600" kern="1200" dirty="0"/>
              <a:t>Access to emergency services for end-users with disabilities</a:t>
            </a:r>
          </a:p>
          <a:p>
            <a:pPr marL="360000" lvl="1" indent="-36000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q"/>
            </a:pPr>
            <a:endParaRPr lang="en-US" sz="1600" kern="1200" dirty="0"/>
          </a:p>
          <a:p>
            <a:pPr marL="360000" lvl="1" indent="-36000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q"/>
            </a:pPr>
            <a:r>
              <a:rPr lang="en-US" sz="1600" dirty="0"/>
              <a:t>S</a:t>
            </a:r>
            <a:r>
              <a:rPr lang="en-US" sz="1600" kern="1200" dirty="0"/>
              <a:t>upporting PSAPs in situations where cross-border communications is required</a:t>
            </a:r>
          </a:p>
          <a:p>
            <a:pPr marL="360000" lvl="1" indent="-36000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q"/>
            </a:pPr>
            <a:endParaRPr lang="en-US" sz="1600" kern="1200" dirty="0"/>
          </a:p>
          <a:p>
            <a:pPr marL="360000" lvl="1" indent="-36000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q"/>
            </a:pPr>
            <a:r>
              <a:rPr lang="en-US" sz="1600" dirty="0"/>
              <a:t>P</a:t>
            </a:r>
            <a:r>
              <a:rPr lang="en-US" sz="1600" kern="1200" dirty="0"/>
              <a:t>ublic </a:t>
            </a:r>
            <a:r>
              <a:rPr lang="en-US" sz="1600" dirty="0"/>
              <a:t>W</a:t>
            </a:r>
            <a:r>
              <a:rPr lang="en-US" sz="1600" kern="1200" dirty="0"/>
              <a:t>arning </a:t>
            </a:r>
            <a:r>
              <a:rPr lang="en-US" sz="1600" dirty="0"/>
              <a:t>S</a:t>
            </a:r>
            <a:r>
              <a:rPr lang="en-US" sz="1600" kern="1200" dirty="0"/>
              <a:t>ystems (Reverse 112)</a:t>
            </a:r>
          </a:p>
          <a:p>
            <a:pPr marL="360000" lvl="1" indent="-36000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q"/>
            </a:pPr>
            <a:endParaRPr lang="en-US" sz="1600" kern="1200" dirty="0"/>
          </a:p>
          <a:p>
            <a:pPr marL="360000" lvl="1" indent="-36000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q"/>
            </a:pPr>
            <a:r>
              <a:rPr lang="en-US" sz="1600" kern="1200" dirty="0" err="1"/>
              <a:t>eCall</a:t>
            </a:r>
            <a:endParaRPr lang="en-US" sz="1600" kern="1200" dirty="0"/>
          </a:p>
          <a:p>
            <a:pPr marL="360000" lvl="1" indent="-36000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q"/>
            </a:pPr>
            <a:endParaRPr lang="en-US" sz="1000" dirty="0"/>
          </a:p>
          <a:p>
            <a:pPr marL="360000" lvl="1" indent="-36000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q"/>
            </a:pPr>
            <a:endParaRPr lang="en-US" sz="1000" kern="1200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95DD9EC9-0D9E-8DFA-BE45-28C43103AF9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57200" y="4439176"/>
            <a:ext cx="8229600" cy="277477"/>
          </a:xfrm>
        </p:spPr>
        <p:txBody>
          <a:bodyPr/>
          <a:lstStyle/>
          <a:p>
            <a:endParaRPr lang="en-US"/>
          </a:p>
        </p:txBody>
      </p:sp>
      <p:pic>
        <p:nvPicPr>
          <p:cNvPr id="5" name="Picture 4" descr="A medical network with icons and symbols&#10;&#10;AI-generated content may be incorrect.">
            <a:extLst>
              <a:ext uri="{FF2B5EF4-FFF2-40B4-BE49-F238E27FC236}">
                <a16:creationId xmlns:a16="http://schemas.microsoft.com/office/drawing/2014/main" id="{A119127A-26BD-4555-2809-709C2E0A5F3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0578" r="1" b="17464"/>
          <a:stretch/>
        </p:blipFill>
        <p:spPr>
          <a:xfrm>
            <a:off x="4667250" y="1482725"/>
            <a:ext cx="4019550" cy="28924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972979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F969D5-CE40-B463-EBDC-74E20BAC09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0261712-9B71-632C-21B9-2010319D1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62658"/>
            <a:ext cx="8229600" cy="571237"/>
          </a:xfrm>
        </p:spPr>
        <p:txBody>
          <a:bodyPr anchor="ctr">
            <a:noAutofit/>
          </a:bodyPr>
          <a:lstStyle/>
          <a:p>
            <a:r>
              <a:rPr lang="en-US" sz="2000" dirty="0"/>
              <a:t>Facilitating Cross-Border PSAP Communication:</a:t>
            </a:r>
            <a:br>
              <a:rPr lang="en-US" sz="2000" dirty="0"/>
            </a:br>
            <a:r>
              <a:rPr lang="en-US" sz="2000" dirty="0"/>
              <a:t> The ECO Directory for European PSAPs</a:t>
            </a: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C00C742F-3391-D470-C701-0690C8953F1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57200" y="4767263"/>
            <a:ext cx="4879246" cy="274637"/>
          </a:xfrm>
        </p:spPr>
        <p:txBody>
          <a:bodyPr/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C0ECF12-4EDD-7D46-C44A-A2F32D9B36CE}"/>
              </a:ext>
            </a:extLst>
          </p:cNvPr>
          <p:cNvSpPr txBox="1"/>
          <p:nvPr/>
        </p:nvSpPr>
        <p:spPr>
          <a:xfrm>
            <a:off x="457200" y="1482725"/>
            <a:ext cx="4019550" cy="28924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60000" lvl="1" indent="-360000">
              <a:lnSpc>
                <a:spcPct val="90000"/>
              </a:lnSpc>
              <a:spcBef>
                <a:spcPct val="20000"/>
              </a:spcBef>
              <a:buFont typeface="Arial"/>
              <a:buChar char="•"/>
            </a:pPr>
            <a:endParaRPr lang="en-US" sz="1000" kern="1200" dirty="0"/>
          </a:p>
          <a:p>
            <a:pPr marL="360000" lvl="1" indent="-36000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q"/>
            </a:pPr>
            <a:endParaRPr lang="en-US" sz="1000" kern="1200" dirty="0"/>
          </a:p>
          <a:p>
            <a:pPr marL="360000" lvl="1" indent="-36000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q"/>
            </a:pPr>
            <a:r>
              <a:rPr lang="en-US" sz="1000" kern="1200" dirty="0">
                <a:solidFill>
                  <a:schemeClr val="bg1">
                    <a:lumMod val="75000"/>
                  </a:schemeClr>
                </a:solidFill>
              </a:rPr>
              <a:t>Access to emergency services from electronic communications networks and services</a:t>
            </a:r>
          </a:p>
          <a:p>
            <a:pPr marL="360000" lvl="1" indent="-36000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q"/>
            </a:pPr>
            <a:endParaRPr lang="en-US" sz="1000" kern="1200" dirty="0">
              <a:solidFill>
                <a:schemeClr val="bg1">
                  <a:lumMod val="75000"/>
                </a:schemeClr>
              </a:solidFill>
            </a:endParaRPr>
          </a:p>
          <a:p>
            <a:pPr marL="360000" lvl="1" indent="-36000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q"/>
            </a:pPr>
            <a:r>
              <a:rPr lang="en-US" sz="1000" kern="1200" dirty="0">
                <a:solidFill>
                  <a:schemeClr val="bg1">
                    <a:lumMod val="75000"/>
                  </a:schemeClr>
                </a:solidFill>
              </a:rPr>
              <a:t>Provision of emergency caller location information</a:t>
            </a:r>
          </a:p>
          <a:p>
            <a:pPr marL="360000" lvl="1" indent="-36000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q"/>
            </a:pPr>
            <a:endParaRPr lang="en-US" sz="1000" dirty="0">
              <a:solidFill>
                <a:schemeClr val="bg1">
                  <a:lumMod val="75000"/>
                </a:schemeClr>
              </a:solidFill>
            </a:endParaRPr>
          </a:p>
          <a:p>
            <a:pPr marL="360000" lvl="1" indent="-36000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q"/>
            </a:pPr>
            <a:r>
              <a:rPr lang="en-US" sz="1000" kern="1200" dirty="0">
                <a:solidFill>
                  <a:schemeClr val="bg1">
                    <a:lumMod val="75000"/>
                  </a:schemeClr>
                </a:solidFill>
              </a:rPr>
              <a:t>Access to emergency services for end-users with disabilities</a:t>
            </a:r>
          </a:p>
          <a:p>
            <a:pPr marL="360000" lvl="1" indent="-36000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q"/>
            </a:pPr>
            <a:endParaRPr lang="en-US" sz="1000" kern="1200" dirty="0"/>
          </a:p>
          <a:p>
            <a:pPr marL="360000" lvl="1" indent="-36000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q"/>
            </a:pPr>
            <a:r>
              <a:rPr lang="en-US" sz="1000" b="1" dirty="0"/>
              <a:t>S</a:t>
            </a:r>
            <a:r>
              <a:rPr lang="en-US" sz="1000" b="1" kern="1200" dirty="0"/>
              <a:t>upporting PSAPs in situations where cross-border communications is required</a:t>
            </a:r>
          </a:p>
          <a:p>
            <a:pPr marL="360000" lvl="1" indent="-36000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q"/>
            </a:pPr>
            <a:endParaRPr lang="en-US" sz="1000" kern="1200" dirty="0"/>
          </a:p>
          <a:p>
            <a:pPr marL="360000" lvl="1" indent="-36000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q"/>
            </a:pPr>
            <a:r>
              <a:rPr lang="en-US" sz="1000" dirty="0">
                <a:solidFill>
                  <a:schemeClr val="bg1">
                    <a:lumMod val="75000"/>
                  </a:schemeClr>
                </a:solidFill>
              </a:rPr>
              <a:t>P</a:t>
            </a:r>
            <a:r>
              <a:rPr lang="en-US" sz="1000" kern="1200" dirty="0">
                <a:solidFill>
                  <a:schemeClr val="bg1">
                    <a:lumMod val="75000"/>
                  </a:schemeClr>
                </a:solidFill>
              </a:rPr>
              <a:t>ublic </a:t>
            </a:r>
            <a:r>
              <a:rPr lang="en-US" sz="1000" dirty="0">
                <a:solidFill>
                  <a:schemeClr val="bg1">
                    <a:lumMod val="75000"/>
                  </a:schemeClr>
                </a:solidFill>
              </a:rPr>
              <a:t>W</a:t>
            </a:r>
            <a:r>
              <a:rPr lang="en-US" sz="1000" kern="1200" dirty="0">
                <a:solidFill>
                  <a:schemeClr val="bg1">
                    <a:lumMod val="75000"/>
                  </a:schemeClr>
                </a:solidFill>
              </a:rPr>
              <a:t>arning </a:t>
            </a:r>
            <a:r>
              <a:rPr lang="en-US" sz="1000" dirty="0">
                <a:solidFill>
                  <a:schemeClr val="bg1">
                    <a:lumMod val="75000"/>
                  </a:schemeClr>
                </a:solidFill>
              </a:rPr>
              <a:t>S</a:t>
            </a:r>
            <a:r>
              <a:rPr lang="en-US" sz="1000" kern="1200" dirty="0">
                <a:solidFill>
                  <a:schemeClr val="bg1">
                    <a:lumMod val="75000"/>
                  </a:schemeClr>
                </a:solidFill>
              </a:rPr>
              <a:t>ystems (Reverse 112)</a:t>
            </a:r>
          </a:p>
          <a:p>
            <a:pPr marL="360000" lvl="1" indent="-36000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q"/>
            </a:pPr>
            <a:endParaRPr lang="en-US" sz="1000" kern="1200" dirty="0">
              <a:solidFill>
                <a:schemeClr val="bg1">
                  <a:lumMod val="75000"/>
                </a:schemeClr>
              </a:solidFill>
            </a:endParaRPr>
          </a:p>
          <a:p>
            <a:pPr marL="360000" lvl="1" indent="-36000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q"/>
            </a:pPr>
            <a:r>
              <a:rPr lang="en-US" sz="1000" kern="1200" dirty="0" err="1">
                <a:solidFill>
                  <a:schemeClr val="bg1">
                    <a:lumMod val="75000"/>
                  </a:schemeClr>
                </a:solidFill>
              </a:rPr>
              <a:t>eCall</a:t>
            </a:r>
            <a:endParaRPr lang="en-US" sz="1000" kern="1200" dirty="0">
              <a:solidFill>
                <a:schemeClr val="bg1">
                  <a:lumMod val="75000"/>
                </a:schemeClr>
              </a:solidFill>
            </a:endParaRPr>
          </a:p>
          <a:p>
            <a:pPr marL="360000" lvl="1" indent="-36000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q"/>
            </a:pPr>
            <a:endParaRPr lang="en-US" sz="1000" dirty="0"/>
          </a:p>
          <a:p>
            <a:pPr marL="360000" lvl="1" indent="-36000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q"/>
            </a:pPr>
            <a:endParaRPr lang="en-US" sz="1000" kern="1200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3449F8BA-88C8-8ED6-F6F0-BA9114D21A0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57200" y="4439176"/>
            <a:ext cx="8229600" cy="277477"/>
          </a:xfrm>
        </p:spPr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6AD4F5-9ED4-AAA5-BBA7-3693A3B104A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4020" b="14020"/>
          <a:stretch/>
        </p:blipFill>
        <p:spPr>
          <a:xfrm>
            <a:off x="4667250" y="1482725"/>
            <a:ext cx="4019550" cy="28924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24729182"/>
      </p:ext>
    </p:extLst>
  </p:cSld>
  <p:clrMapOvr>
    <a:masterClrMapping/>
  </p:clrMapOvr>
</p:sld>
</file>

<file path=ppt/theme/theme1.xml><?xml version="1.0" encoding="utf-8"?>
<a:theme xmlns:a="http://schemas.openxmlformats.org/drawingml/2006/main" name="ECO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ECO Presentation 16-9 format.potx" id="{D54FCB88-0D06-4DB7-910D-82B7C0DF1AFA}" vid="{54A25B4C-0261-4AD7-A923-D636C5B8138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C7397DE0C802142AFB0136569611215" ma:contentTypeVersion="18" ma:contentTypeDescription="Create a new document." ma:contentTypeScope="" ma:versionID="6fdac4e22edc6eb482bba888a81e4aae">
  <xsd:schema xmlns:xsd="http://www.w3.org/2001/XMLSchema" xmlns:xs="http://www.w3.org/2001/XMLSchema" xmlns:p="http://schemas.microsoft.com/office/2006/metadata/properties" xmlns:ns2="d4255d4f-b660-4ca3-ba49-4e7bf63d41a1" xmlns:ns3="e6f3b174-eae9-4ca3-82a7-08b50218f9e5" targetNamespace="http://schemas.microsoft.com/office/2006/metadata/properties" ma:root="true" ma:fieldsID="2ab8589f186a8ac903c7f0546c7581de" ns2:_="" ns3:_="">
    <xsd:import namespace="d4255d4f-b660-4ca3-ba49-4e7bf63d41a1"/>
    <xsd:import namespace="e6f3b174-eae9-4ca3-82a7-08b50218f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4255d4f-b660-4ca3-ba49-4e7bf63d41a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d35b376-a3a2-426a-9fc5-6d8960fb2b6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f3b174-eae9-4ca3-82a7-08b50218f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e8def56-cc85-4e09-aeec-70063ba282e5}" ma:internalName="TaxCatchAll" ma:showField="CatchAllData" ma:web="e6f3b174-eae9-4ca3-82a7-08b50218f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6f3b174-eae9-4ca3-82a7-08b50218f9e5" xsi:nil="true"/>
    <lcf76f155ced4ddcb4097134ff3c332f xmlns="d4255d4f-b660-4ca3-ba49-4e7bf63d41a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F4A43DA-C29E-49EE-B3BB-8BC113F2D2D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4255d4f-b660-4ca3-ba49-4e7bf63d41a1"/>
    <ds:schemaRef ds:uri="e6f3b174-eae9-4ca3-82a7-08b50218f9e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B98280E-861E-4FA7-9AC9-9E4C6CE805B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96D6947-072A-4887-A369-FC40DD41CB3A}">
  <ds:schemaRefs>
    <ds:schemaRef ds:uri="http://purl.org/dc/dcmitype/"/>
    <ds:schemaRef ds:uri="http://purl.org/dc/elements/1.1/"/>
    <ds:schemaRef ds:uri="http://schemas.microsoft.com/office/2006/documentManagement/types"/>
    <ds:schemaRef ds:uri="http://www.w3.org/XML/1998/namespace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e6f3b174-eae9-4ca3-82a7-08b50218f9e5"/>
    <ds:schemaRef ds:uri="d4255d4f-b660-4ca3-ba49-4e7bf63d41a1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ECO Presentation 16-9 format</Template>
  <TotalTime>1318</TotalTime>
  <Words>696</Words>
  <Application>Microsoft Office PowerPoint</Application>
  <PresentationFormat>On-screen Show (16:9)</PresentationFormat>
  <Paragraphs>115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Webdings</vt:lpstr>
      <vt:lpstr>Wingdings</vt:lpstr>
      <vt:lpstr>ECO template</vt:lpstr>
      <vt:lpstr>PowerPoint Presentation</vt:lpstr>
      <vt:lpstr>Electronic Communications Committee (ECC)</vt:lpstr>
      <vt:lpstr>Working Group Numbering and Networks (WG NaN)</vt:lpstr>
      <vt:lpstr>How numbering and networks fit into the ECC</vt:lpstr>
      <vt:lpstr>Major topics in ECC WG NaN</vt:lpstr>
      <vt:lpstr>NaN1 - Future of Numbering Issues</vt:lpstr>
      <vt:lpstr>NaN2 - Number Portability and Switching, Trust in Numbering,  and Network Technology Regulatory Issues</vt:lpstr>
      <vt:lpstr>NaN3 - Emergency Communications</vt:lpstr>
      <vt:lpstr>Facilitating Cross-Border PSAP Communication:  The ECO Directory for European PSAPs</vt:lpstr>
      <vt:lpstr>Number ranges used for eCall in Europe</vt:lpstr>
      <vt:lpstr>Current work in ECC WG NaN</vt:lpstr>
      <vt:lpstr>WG NaN Forum Groups</vt:lpstr>
      <vt:lpstr>Thank you for your attention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VK (ECO)</dc:creator>
  <cp:lastModifiedBy>VK (ECO)</cp:lastModifiedBy>
  <cp:revision>2</cp:revision>
  <dcterms:created xsi:type="dcterms:W3CDTF">2025-03-19T09:48:13Z</dcterms:created>
  <dcterms:modified xsi:type="dcterms:W3CDTF">2025-03-20T13:19:27Z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0x0101008C7397DE0C802142AFB0136569611215</vt:lpwstr>
  </property>
  <property fmtid="{D5CDD505-2E9C-101B-9397-08002B2CF9AE}" pid="3" name="MediaServiceImageTags">
    <vt:lpwstr/>
  </property>
</Properties>
</file>